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5844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a2#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bb8590a92">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595494a25">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34631b7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a433a90f5.fixed?pid=80535458c&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大招攻略</a:t>
            </a:r>
            <a:endParaRPr lang="en-US" altLang="zh-CN" sz="5400" dirty="0"/>
          </a:p>
        </p:txBody>
      </p:sp>
      <p:sp>
        <p:nvSpPr>
          <p:cNvPr id="3" name="C_2_BD#a433a90f5.fixed?pid=80535458c&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解决独立性检验问题的一般步骤</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4_BD#af6e8a9d1?pid=bb8590a92&amp;color=0,0,0&amp;bt=1&amp;bbb=1&amp;hb=1"/>
          <p:cNvSpPr/>
          <p:nvPr/>
        </p:nvSpPr>
        <p:spPr>
          <a:xfrm>
            <a:off x="832104" y="1078992"/>
            <a:ext cx="10533888" cy="7734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当题目要求判断两个变量的相关关系或要求检验两个变量的相关关系是否成立时</a:t>
            </a:r>
            <a:r>
              <a:rPr lang="en-US" altLang="zh-CN" sz="1800" b="0" i="0">
                <a:solidFill>
                  <a:srgbClr val="000000"/>
                </a:solidFill>
                <a:latin typeface="微软雅黑" pitchFamily="34" charset="0"/>
                <a:ea typeface="微软雅黑" pitchFamily="34" charset="-122"/>
                <a:cs typeface="微软雅黑" pitchFamily="34" charset="-120"/>
              </a:rPr>
              <a:t>，常常用到独立性检</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验的相关知识</a:t>
            </a:r>
            <a:r>
              <a:rPr lang="en-US" altLang="zh-CN" b="0" i="0" dirty="0">
                <a:solidFill>
                  <a:srgbClr val="000000"/>
                </a:solidFill>
                <a:latin typeface="微软雅黑" pitchFamily="34" charset="0"/>
                <a:ea typeface="微软雅黑" pitchFamily="34" charset="-122"/>
                <a:cs typeface="微软雅黑" pitchFamily="34" charset="-120"/>
              </a:rPr>
              <a:t>，此时题目中往往会给出常用的小概率值和相应的临界值作为参考数据.</a:t>
            </a:r>
            <a:endParaRPr lang="en-US" altLang="zh-CN"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P_4_BD#c1c2a16f6?pid=595494a25&amp;color=0,0,0&amp;bt=1&amp;bbb=1"/>
          <p:cNvSpPr/>
          <p:nvPr/>
        </p:nvSpPr>
        <p:spPr>
          <a:xfrm>
            <a:off x="832104" y="1080000"/>
            <a:ext cx="10533888" cy="360680"/>
          </a:xfrm>
          <a:prstGeom prst="rect">
            <a:avLst/>
          </a:prstGeom>
          <a:noFill/>
          <a:ln/>
        </p:spPr>
        <p:txBody>
          <a:bodyPr wrap="none" lIns="0" tIns="0" rIns="0" bIns="0" rtlCol="0" anchor="t"/>
          <a:lstStyle/>
          <a:p>
            <a:pPr algn="l" latinLnBrk="1">
              <a:lnSpc>
                <a:spcPts val="3200"/>
              </a:lnSpc>
            </a:pPr>
            <a:r>
              <a:rPr lang="en-US" altLang="zh-CN" sz="1800" b="1" i="0" dirty="0">
                <a:solidFill>
                  <a:srgbClr val="000000"/>
                </a:solidFill>
                <a:latin typeface="微软雅黑" pitchFamily="34" charset="0"/>
                <a:ea typeface="微软雅黑" pitchFamily="34" charset="-122"/>
                <a:cs typeface="微软雅黑" pitchFamily="34" charset="-120"/>
              </a:rPr>
              <a:t>独立性检验的一般步骤</a:t>
            </a:r>
            <a:r>
              <a:rPr lang="en-US" altLang="zh-CN" sz="1800" b="0" i="0" dirty="0">
                <a:solidFill>
                  <a:srgbClr val="000000"/>
                </a:solidFill>
                <a:latin typeface="SimSun" pitchFamily="34" charset="0"/>
                <a:ea typeface="SimSun" pitchFamily="34" charset="-122"/>
                <a:cs typeface="SimSun" pitchFamily="34" charset="-120"/>
              </a:rPr>
              <a:t> </a:t>
            </a:r>
            <a:endParaRPr lang="en-US" altLang="zh-CN" sz="1800" dirty="0"/>
          </a:p>
        </p:txBody>
      </p:sp>
      <p:pic>
        <p:nvPicPr>
          <p:cNvPr id="3" name="P_4_BD#c1c2a16f6?pid=595494a25&amp;color=0,0,0&amp;tib=255,255,255"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813048" y="1567934"/>
            <a:ext cx="4572000" cy="2679192"/>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4" name="P_4_BD#c1c2a16f6?pid=595494a25&amp;color=0,0,0&amp;bbb=1"/>
              <p:cNvSpPr/>
              <p:nvPr/>
            </p:nvSpPr>
            <p:spPr>
              <a:xfrm>
                <a:off x="832104" y="4374634"/>
                <a:ext cx="10533888" cy="11893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应用贴士</a:t>
                </a:r>
                <a:endParaRPr lang="en-US" altLang="zh-CN" sz="1800" dirty="0"/>
              </a:p>
              <a:p>
                <a:pPr latinLnBrk="1">
                  <a:lnSpc>
                    <a:spcPts val="33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在</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800" b="0" i="0" dirty="0">
                    <a:solidFill>
                      <a:srgbClr val="000000"/>
                    </a:solidFill>
                    <a:latin typeface="微软雅黑" pitchFamily="34" charset="0"/>
                    <a:ea typeface="楷体" pitchFamily="34" charset="-122"/>
                    <a:cs typeface="微软雅黑" pitchFamily="34" charset="-120"/>
                  </a:rPr>
                  <a:t>不独立的情况下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根据需要</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通过比较相应的频率</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分析</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𝑋</m:t>
                    </m:r>
                  </m:oMath>
                </a14:m>
                <a:r>
                  <a:rPr lang="en-US" altLang="zh-CN" sz="1800" b="0" i="0" dirty="0">
                    <a:solidFill>
                      <a:srgbClr val="000000"/>
                    </a:solidFill>
                    <a:latin typeface="微软雅黑" pitchFamily="34" charset="0"/>
                    <a:ea typeface="楷体" pitchFamily="34" charset="-122"/>
                    <a:cs typeface="微软雅黑" pitchFamily="34" charset="-120"/>
                  </a:rPr>
                  <a:t>和</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𝑌</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之间的影响规律</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以上步骤可以根据不同情况进行调整</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例如某些问题中列联表是给定的</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p:txBody>
          </p:sp>
        </mc:Choice>
        <mc:Fallback>
          <p:sp>
            <p:nvSpPr>
              <p:cNvPr id="4" name="P_4_BD#c1c2a16f6?pid=595494a25&amp;color=0,0,0&amp;bbb=1"/>
              <p:cNvSpPr>
                <a:spLocks noRot="1" noChangeAspect="1" noMove="1" noResize="1" noEditPoints="1" noAdjustHandles="1" noChangeArrowheads="1" noChangeShapeType="1" noTextEdit="1"/>
              </p:cNvSpPr>
              <p:nvPr/>
            </p:nvSpPr>
            <p:spPr>
              <a:xfrm>
                <a:off x="832104" y="4374634"/>
                <a:ext cx="10533888" cy="1189355"/>
              </a:xfrm>
              <a:prstGeom prst="rect">
                <a:avLst/>
              </a:prstGeom>
              <a:blipFill>
                <a:blip r:embed="rId4"/>
                <a:stretch>
                  <a:fillRect l="-1389" b="-11795"/>
                </a:stretch>
              </a:blipFill>
              <a:ln/>
            </p:spPr>
            <p:txBody>
              <a:bodyPr/>
              <a:lstStyle/>
              <a:p>
                <a:r>
                  <a:rPr lang="zh-CN" altLang="en-US">
                    <a:noFill/>
                  </a:rPr>
                  <a:t> </a:t>
                </a:r>
              </a:p>
            </p:txBody>
          </p:sp>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c1c2a16f6?pid=595494a25&amp;color=0,0,0&amp;bt=1&amp;bbb=1&amp;hb=1"/>
              <p:cNvSpPr/>
              <p:nvPr/>
            </p:nvSpPr>
            <p:spPr>
              <a:xfrm>
                <a:off x="832104" y="1080000"/>
                <a:ext cx="10533888" cy="2027555"/>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心中有数</a:t>
                </a:r>
                <a:endParaRPr lang="en-US" altLang="zh-CN" sz="1800" dirty="0"/>
              </a:p>
              <a:p>
                <a:pPr latinLnBrk="1">
                  <a:lnSpc>
                    <a:spcPts val="3300"/>
                  </a:lnSpc>
                </a:pPr>
                <a:r>
                  <a:rPr lang="en-US" altLang="zh-CN" b="0" i="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𝑃</m:t>
                    </m:r>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𝜒</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𝛼</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时</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我们称</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𝛼</m:t>
                        </m:r>
                      </m:sub>
                    </m:sSub>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是</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的临界值</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事实上</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当</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足够小</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在假设</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𝐻</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成立的情况下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事件</a:t>
                </a:r>
              </a:p>
              <a:p>
                <a:pPr latinLnBrk="1">
                  <a:lnSpc>
                    <a:spcPts val="3300"/>
                  </a:lnSpc>
                </a:pP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𝜒</m:t>
                        </m: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𝛼</m:t>
                        </m:r>
                      </m:sub>
                    </m:sSub>
                    <m:r>
                      <a:rPr lang="en-US" altLang="zh-CN" sz="1800" b="0" i="0">
                        <a:solidFill>
                          <a:srgbClr val="000000"/>
                        </a:solidFill>
                        <a:latin typeface="Cambria Math" pitchFamily="34" charset="0"/>
                        <a:ea typeface="Cambria Math" pitchFamily="34" charset="-122"/>
                        <a:cs typeface="Cambria Math" pitchFamily="34" charset="-120"/>
                      </a:rPr>
                      <m:t>}</m:t>
                    </m:r>
                  </m:oMath>
                </a14:m>
                <a:r>
                  <a:rPr lang="en-US" altLang="zh-CN" sz="1800" b="0" i="0" dirty="0">
                    <a:solidFill>
                      <a:srgbClr val="000000"/>
                    </a:solidFill>
                    <a:latin typeface="微软雅黑" pitchFamily="34" charset="0"/>
                    <a:ea typeface="楷体" pitchFamily="34" charset="-122"/>
                    <a:cs typeface="微软雅黑" pitchFamily="34" charset="-120"/>
                  </a:rPr>
                  <a:t>就不大可能发生</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所以当这个事件发生的时候</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我们就可以推断</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𝐻</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dirty="0">
                    <a:solidFill>
                      <a:srgbClr val="000000"/>
                    </a:solidFill>
                    <a:latin typeface="微软雅黑" pitchFamily="34" charset="0"/>
                    <a:ea typeface="楷体" pitchFamily="34" charset="-122"/>
                    <a:cs typeface="微软雅黑" pitchFamily="34" charset="-120"/>
                  </a:rPr>
                  <a:t>不成立</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且这个推断犯错误</a:t>
                </a:r>
              </a:p>
              <a:p>
                <a:pPr latinLnBrk="1">
                  <a:lnSpc>
                    <a:spcPts val="3300"/>
                  </a:lnSpc>
                </a:pPr>
                <a:r>
                  <a:rPr lang="en-US" altLang="zh-CN" sz="1800" b="0" i="0">
                    <a:solidFill>
                      <a:srgbClr val="000000"/>
                    </a:solidFill>
                    <a:latin typeface="微软雅黑" pitchFamily="34" charset="0"/>
                    <a:ea typeface="楷体" pitchFamily="34" charset="-122"/>
                    <a:cs typeface="微软雅黑" pitchFamily="34" charset="-120"/>
                  </a:rPr>
                  <a:t>的概率不会超过</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𝛼</m:t>
                    </m:r>
                  </m:oMath>
                </a14:m>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由此可知</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m:rPr>
                        <m:nor/>
                      </m:rPr>
                      <a:rPr lang="en-US" altLang="zh-CN" sz="1800" b="0" i="0">
                        <a:solidFill>
                          <a:srgbClr val="000000"/>
                        </a:solidFill>
                        <a:latin typeface="Cambria Math" pitchFamily="34" charset="0"/>
                        <a:ea typeface="Cambria Math" pitchFamily="34" charset="-122"/>
                        <a:cs typeface="Cambria Math" pitchFamily="34" charset="-120"/>
                      </a:rPr>
                      <m:t> </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𝜒</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800" b="0" i="0" dirty="0">
                    <a:solidFill>
                      <a:srgbClr val="000000"/>
                    </a:solidFill>
                    <a:latin typeface="微软雅黑" pitchFamily="34" charset="0"/>
                    <a:ea typeface="楷体" pitchFamily="34" charset="-122"/>
                    <a:cs typeface="微软雅黑" pitchFamily="34" charset="-120"/>
                  </a:rPr>
                  <a:t>越小</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𝐻</m:t>
                        </m:r>
                      </m:e>
                      <m:sub>
                        <m:r>
                          <a:rPr lang="en-US" altLang="zh-CN" sz="1800" b="0" i="0">
                            <a:solidFill>
                              <a:srgbClr val="000000"/>
                            </a:solidFill>
                            <a:latin typeface="Cambria Math" pitchFamily="34" charset="0"/>
                            <a:ea typeface="Cambria Math" pitchFamily="34" charset="-122"/>
                            <a:cs typeface="Cambria Math" pitchFamily="34" charset="-120"/>
                          </a:rPr>
                          <m:t>0</m:t>
                        </m:r>
                      </m:sub>
                    </m:sSub>
                  </m:oMath>
                </a14:m>
                <a:r>
                  <a:rPr lang="en-US" altLang="zh-CN" sz="1800" b="0" i="0" dirty="0">
                    <a:solidFill>
                      <a:srgbClr val="000000"/>
                    </a:solidFill>
                    <a:latin typeface="微软雅黑" pitchFamily="34" charset="0"/>
                    <a:ea typeface="楷体" pitchFamily="34" charset="-122"/>
                    <a:cs typeface="微软雅黑" pitchFamily="34" charset="-120"/>
                  </a:rPr>
                  <a:t>成立的可能性就越大</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事件间的独立性越强</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相关性越弱</a:t>
                </a:r>
                <a:r>
                  <a:rPr lang="en-US" altLang="zh-CN" sz="18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𝜒</m:t>
                        </m:r>
                      </m:e>
                      <m:sup>
                        <m:r>
                          <a:rPr lang="en-US" altLang="zh-CN" sz="18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00" b="0" i="0" kern="0" spc="-99900">
                  <a:solidFill>
                    <a:srgbClr val="FFFFFF"/>
                  </a:solidFill>
                  <a:latin typeface="微软雅黑" pitchFamily="34" charset="0"/>
                  <a:ea typeface="微软雅黑" pitchFamily="34" charset="-122"/>
                  <a:cs typeface="微软雅黑" pitchFamily="34" charset="-120"/>
                </a:endParaRPr>
              </a:p>
              <a:p>
                <a:pPr latinLnBrk="1">
                  <a:lnSpc>
                    <a:spcPts val="3100"/>
                  </a:lnSpc>
                </a:pPr>
                <a:r>
                  <a:rPr lang="en-US" altLang="zh-CN" b="0" i="0">
                    <a:solidFill>
                      <a:srgbClr val="000000"/>
                    </a:solidFill>
                    <a:latin typeface="微软雅黑" pitchFamily="34" charset="0"/>
                    <a:ea typeface="楷体" pitchFamily="34" charset="-122"/>
                    <a:cs typeface="微软雅黑" pitchFamily="34" charset="-120"/>
                  </a:rPr>
                  <a:t>越大</a:t>
                </a:r>
                <a:r>
                  <a:rPr lang="en-US" altLang="zh-CN"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b>
                      <m:sSubPr>
                        <m:ctrlPr>
                          <a:rPr lang="en-US" altLang="zh-CN"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b="0" i="0">
                            <a:solidFill>
                              <a:srgbClr val="000000"/>
                            </a:solidFill>
                            <a:latin typeface="Cambria Math" pitchFamily="34" charset="0"/>
                            <a:ea typeface="Cambria Math" pitchFamily="34" charset="-122"/>
                            <a:cs typeface="Cambria Math" pitchFamily="34" charset="-120"/>
                          </a:rPr>
                          <m:t>𝐻</m:t>
                        </m:r>
                      </m:e>
                      <m:sub>
                        <m:r>
                          <a:rPr lang="en-US" altLang="zh-CN" b="0" i="0">
                            <a:solidFill>
                              <a:srgbClr val="000000"/>
                            </a:solidFill>
                            <a:latin typeface="Cambria Math" pitchFamily="34" charset="0"/>
                            <a:ea typeface="Cambria Math" pitchFamily="34" charset="-122"/>
                            <a:cs typeface="Cambria Math" pitchFamily="34" charset="-120"/>
                          </a:rPr>
                          <m:t>0</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楷体" pitchFamily="34" charset="-122"/>
                    <a:cs typeface="微软雅黑" pitchFamily="34" charset="-120"/>
                  </a:rPr>
                  <a:t>成立的可能性就越小</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事件间的独立性越弱</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相关性越强</a:t>
                </a:r>
                <a:r>
                  <a:rPr lang="en-US" altLang="zh-CN" b="0" i="0" dirty="0">
                    <a:solidFill>
                      <a:srgbClr val="000000"/>
                    </a:solidFill>
                    <a:latin typeface="微软雅黑" pitchFamily="34" charset="0"/>
                    <a:ea typeface="微软雅黑" pitchFamily="34" charset="-122"/>
                    <a:cs typeface="微软雅黑" pitchFamily="34" charset="-120"/>
                  </a:rPr>
                  <a:t>.</a:t>
                </a:r>
                <a:endParaRPr lang="en-US" altLang="zh-CN" dirty="0"/>
              </a:p>
            </p:txBody>
          </p:sp>
        </mc:Choice>
        <mc:Fallback>
          <p:sp>
            <p:nvSpPr>
              <p:cNvPr id="2" name="P_4_BD#c1c2a16f6?pid=595494a25&amp;color=0,0,0&amp;bt=1&amp;bbb=1&amp;hb=1"/>
              <p:cNvSpPr>
                <a:spLocks noRot="1" noChangeAspect="1" noMove="1" noResize="1" noEditPoints="1" noAdjustHandles="1" noChangeArrowheads="1" noChangeShapeType="1" noTextEdit="1"/>
              </p:cNvSpPr>
              <p:nvPr/>
            </p:nvSpPr>
            <p:spPr>
              <a:xfrm>
                <a:off x="832104" y="1080000"/>
                <a:ext cx="10533888" cy="2027555"/>
              </a:xfrm>
              <a:prstGeom prst="rect">
                <a:avLst/>
              </a:prstGeom>
              <a:blipFill>
                <a:blip r:embed="rId3"/>
                <a:stretch>
                  <a:fillRect l="-1389" r="-174" b="-6907"/>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O_4_BD.1_1#b6d263056?vop=1&amp;pid=34631b73e&amp;color=0,0,0&amp;bt=1&amp;bbb=1&amp;hb=1"/>
          <p:cNvSpPr/>
          <p:nvPr/>
        </p:nvSpPr>
        <p:spPr>
          <a:xfrm>
            <a:off x="832104" y="1080000"/>
            <a:ext cx="10533888" cy="604711"/>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近年来，食品添加剂泛滥引起消费者关注，某媒体对消费者在购买预包装食品时是否关注配料表进行调查，调查了</a:t>
            </a:r>
            <a:r>
              <a:rPr lang="en-US" altLang="zh-CN" sz="1400" b="0" i="0">
                <a:solidFill>
                  <a:srgbClr val="000000"/>
                </a:solidFill>
                <a:latin typeface="微软雅黑" pitchFamily="34" charset="0"/>
                <a:ea typeface="微软雅黑" pitchFamily="34" charset="-122"/>
                <a:cs typeface="微软雅黑" pitchFamily="34" charset="-120"/>
              </a:rPr>
              <a:t>100名男性消</a:t>
            </a:r>
          </a:p>
          <a:p>
            <a:pPr latinLnBrk="1">
              <a:lnSpc>
                <a:spcPts val="2400"/>
              </a:lnSpc>
            </a:pPr>
            <a:r>
              <a:rPr lang="en-US" altLang="zh-CN" sz="1400" b="0" i="0">
                <a:solidFill>
                  <a:srgbClr val="000000"/>
                </a:solidFill>
                <a:latin typeface="微软雅黑" pitchFamily="34" charset="0"/>
                <a:ea typeface="微软雅黑" pitchFamily="34" charset="-122"/>
                <a:cs typeface="微软雅黑" pitchFamily="34" charset="-120"/>
              </a:rPr>
              <a:t>费者与</a:t>
            </a:r>
            <a:r>
              <a:rPr lang="en-US" altLang="zh-CN" sz="1400" b="0" i="0" dirty="0">
                <a:solidFill>
                  <a:srgbClr val="000000"/>
                </a:solidFill>
                <a:latin typeface="微软雅黑" pitchFamily="34" charset="0"/>
                <a:ea typeface="微软雅黑" pitchFamily="34" charset="-122"/>
                <a:cs typeface="微软雅黑" pitchFamily="34" charset="-120"/>
              </a:rPr>
              <a:t>100名女性消费者，关注配料表的消费者共有80人，其中女性消费者有30人.</a:t>
            </a:r>
            <a:endParaRPr lang="en-US" altLang="zh-CN" sz="1400" dirty="0"/>
          </a:p>
        </p:txBody>
      </p:sp>
      <mc:AlternateContent xmlns:mc="http://schemas.openxmlformats.org/markup-compatibility/2006">
        <mc:Choice xmlns:a14="http://schemas.microsoft.com/office/drawing/2010/main" Requires="a14">
          <p:sp>
            <p:nvSpPr>
              <p:cNvPr id="3" name="QO_5_BD.2_1#aa673f0b8?vop=1&amp;pid=b6d263056&amp;color=0,0,0&amp;bbb=1"/>
              <p:cNvSpPr/>
              <p:nvPr/>
            </p:nvSpPr>
            <p:spPr>
              <a:xfrm>
                <a:off x="832104" y="1735383"/>
                <a:ext cx="10533888" cy="281623"/>
              </a:xfrm>
              <a:prstGeom prst="rect">
                <a:avLst/>
              </a:prstGeom>
              <a:noFill/>
              <a:ln/>
            </p:spPr>
            <p:txBody>
              <a:bodyPr wrap="none" lIns="0" tIns="0" rIns="0" bIns="0" rtlCol="0" anchor="t"/>
              <a:lstStyle/>
              <a:p>
                <a:pPr algn="l" latinLnBrk="1">
                  <a:lnSpc>
                    <a:spcPts val="2500"/>
                  </a:lnSpc>
                </a:pPr>
                <a:r>
                  <a:rPr lang="en-US" altLang="zh-CN" sz="1400" b="0" i="0" dirty="0">
                    <a:solidFill>
                      <a:srgbClr val="000000"/>
                    </a:solidFill>
                    <a:latin typeface="微软雅黑" pitchFamily="34" charset="0"/>
                    <a:ea typeface="微软雅黑" pitchFamily="34" charset="-122"/>
                    <a:cs typeface="微软雅黑" pitchFamily="34" charset="-120"/>
                  </a:rPr>
                  <a:t>（1）</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用</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列联表描述上述数据；</a:t>
                </a:r>
                <a:endParaRPr lang="en-US" altLang="zh-CN" sz="1400" dirty="0"/>
              </a:p>
            </p:txBody>
          </p:sp>
        </mc:Choice>
        <mc:Fallback>
          <p:sp>
            <p:nvSpPr>
              <p:cNvPr id="3" name="QO_5_BD.2_1#aa673f0b8?vop=1&amp;pid=b6d263056&amp;color=0,0,0&amp;bbb=1"/>
              <p:cNvSpPr>
                <a:spLocks noRot="1" noChangeAspect="1" noMove="1" noResize="1" noEditPoints="1" noAdjustHandles="1" noChangeArrowheads="1" noChangeShapeType="1" noTextEdit="1"/>
              </p:cNvSpPr>
              <p:nvPr/>
            </p:nvSpPr>
            <p:spPr>
              <a:xfrm>
                <a:off x="832104" y="1735383"/>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QO_5_AS.3_1#aa673f0b8?vop=1&amp;pid=b6d263056&amp;color=0,0,0&amp;bbb=1"/>
              <p:cNvSpPr/>
              <p:nvPr/>
            </p:nvSpPr>
            <p:spPr>
              <a:xfrm>
                <a:off x="832104" y="2063678"/>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依题意</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2×2</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列联表如下</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4" name="QO_5_AS.3_1#aa673f0b8?vop=1&amp;pid=b6d263056&amp;color=0,0,0&amp;bbb=1"/>
              <p:cNvSpPr>
                <a:spLocks noRot="1" noChangeAspect="1" noMove="1" noResize="1" noEditPoints="1" noAdjustHandles="1" noChangeArrowheads="1" noChangeShapeType="1" noTextEdit="1"/>
              </p:cNvSpPr>
              <p:nvPr/>
            </p:nvSpPr>
            <p:spPr>
              <a:xfrm>
                <a:off x="832104" y="2063678"/>
                <a:ext cx="10533888" cy="281623"/>
              </a:xfrm>
              <a:prstGeom prst="rect">
                <a:avLst/>
              </a:prstGeom>
              <a:blipFill>
                <a:blip r:embed="rId4"/>
                <a:stretch>
                  <a:fillRect l="-1042" t="-2174" b="-39130"/>
                </a:stretch>
              </a:blipFill>
              <a:ln/>
            </p:spPr>
            <p:txBody>
              <a:bodyPr/>
              <a:lstStyle/>
              <a:p>
                <a:r>
                  <a:rPr lang="zh-CN" altLang="en-US">
                    <a:noFill/>
                  </a:rPr>
                  <a:t> </a:t>
                </a:r>
              </a:p>
            </p:txBody>
          </p:sp>
        </mc:Fallback>
      </mc:AlternateContent>
      <p:graphicFrame>
        <p:nvGraphicFramePr>
          <p:cNvPr id="7" name="QO_5_AS.3_2#aa673f0b8?colgroup=15,25,14&amp;vop=1&amp;pid=b6d263056&amp;color=0,0,0&amp;bbb=1"/>
          <p:cNvGraphicFramePr>
            <a:graphicFrameLocks noGrp="1"/>
          </p:cNvGraphicFramePr>
          <p:nvPr>
            <p:extLst>
              <p:ext uri="{D42A27DB-BD31-4B8C-83A1-F6EECF244321}">
                <p14:modId xmlns:p14="http://schemas.microsoft.com/office/powerpoint/2010/main" val="3774913489"/>
              </p:ext>
            </p:extLst>
          </p:nvPr>
        </p:nvGraphicFramePr>
        <p:xfrm>
          <a:off x="832104" y="2477000"/>
          <a:ext cx="10524744" cy="1579945"/>
        </p:xfrm>
        <a:graphic>
          <a:graphicData uri="http://schemas.openxmlformats.org/drawingml/2006/table">
            <a:tbl>
              <a:tblPr/>
              <a:tblGrid>
                <a:gridCol w="2944368">
                  <a:extLst>
                    <a:ext uri="{9D8B030D-6E8A-4147-A177-3AD203B41FA5}">
                      <a16:colId xmlns:a16="http://schemas.microsoft.com/office/drawing/2014/main" val="20000"/>
                    </a:ext>
                  </a:extLst>
                </a:gridCol>
                <a:gridCol w="1892808">
                  <a:extLst>
                    <a:ext uri="{9D8B030D-6E8A-4147-A177-3AD203B41FA5}">
                      <a16:colId xmlns:a16="http://schemas.microsoft.com/office/drawing/2014/main" val="20001"/>
                    </a:ext>
                  </a:extLst>
                </a:gridCol>
                <a:gridCol w="2843784">
                  <a:extLst>
                    <a:ext uri="{9D8B030D-6E8A-4147-A177-3AD203B41FA5}">
                      <a16:colId xmlns:a16="http://schemas.microsoft.com/office/drawing/2014/main" val="20002"/>
                    </a:ext>
                  </a:extLst>
                </a:gridCol>
                <a:gridCol w="2843784">
                  <a:extLst>
                    <a:ext uri="{9D8B030D-6E8A-4147-A177-3AD203B41FA5}">
                      <a16:colId xmlns:a16="http://schemas.microsoft.com/office/drawing/2014/main" val="20003"/>
                    </a:ext>
                  </a:extLst>
                </a:gridCol>
              </a:tblGrid>
              <a:tr h="313817">
                <a:tc rowSpan="2">
                  <a:txBody>
                    <a:bodyPr/>
                    <a:lstStyle/>
                    <a:p>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gridSpan="2">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关注与否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hMerge="1">
                  <a:txBody>
                    <a:bodyPr/>
                    <a:lstStyle/>
                    <a:p>
                      <a:endParaRPr lang="zh-CN"/>
                    </a:p>
                  </a:txBody>
                  <a:tcPr/>
                </a:tc>
                <a:tc rowSpan="2">
                  <a:txBody>
                    <a:bodyPr/>
                    <a:lstStyle/>
                    <a:p>
                      <a:pPr algn="ctr" latinLnBrk="1" hangingPunct="0">
                        <a:lnSpc>
                          <a:spcPts val="2000"/>
                        </a:lnSpc>
                      </a:pPr>
                      <a:r>
                        <a:rPr lang="en-US" altLang="zh-CN" sz="1400" b="1" i="0" dirty="0">
                          <a:solidFill>
                            <a:srgbClr val="000000"/>
                          </a:solidFill>
                          <a:latin typeface="微软雅黑" pitchFamily="34" charset="0"/>
                          <a:ea typeface="微软雅黑" pitchFamily="34" charset="-122"/>
                          <a:cs typeface="微软雅黑"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3817">
                <a:tc vMerge="1">
                  <a:txBody>
                    <a:bodyPr/>
                    <a:lstStyle/>
                    <a:p>
                      <a:endParaRPr lang="zh-CN"/>
                    </a:p>
                  </a:txBody>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关注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不关注</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vMerge="1">
                  <a:txBody>
                    <a:bodyPr/>
                    <a:lstStyle/>
                    <a:p>
                      <a:endParaRPr lang="zh-CN"/>
                    </a:p>
                  </a:txBody>
                  <a:tcPr/>
                </a:tc>
                <a:extLst>
                  <a:ext uri="{0D108BD9-81ED-4DB2-BD59-A6C34878D82A}">
                    <a16:rowId xmlns:a16="http://schemas.microsoft.com/office/drawing/2014/main" val="10001"/>
                  </a:ext>
                </a:extLst>
              </a:tr>
              <a:tr h="31743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男性消费者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743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女性消费者</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70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1743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合计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80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200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O_5_BD.4_1#043651c27?vop=1&amp;pid=b6d263056&amp;color=0,0,0&amp;bt=1&amp;bbb=1"/>
              <p:cNvSpPr/>
              <p:nvPr/>
            </p:nvSpPr>
            <p:spPr>
              <a:xfrm>
                <a:off x="832104" y="1080000"/>
                <a:ext cx="10533888" cy="736600"/>
              </a:xfrm>
              <a:prstGeom prst="rect">
                <a:avLst/>
              </a:prstGeom>
              <a:noFill/>
              <a:ln/>
            </p:spPr>
            <p:txBody>
              <a:bodyPr wrap="none" lIns="0" tIns="0" rIns="0" bIns="0" rtlCol="0" anchor="t"/>
              <a:lstStyle/>
              <a:p>
                <a:pPr algn="l" latinLnBrk="1">
                  <a:lnSpc>
                    <a:spcPts val="2600"/>
                  </a:lnSpc>
                </a:pPr>
                <a:r>
                  <a:rPr lang="en-US" altLang="zh-CN" sz="1400" b="0" i="0" dirty="0">
                    <a:solidFill>
                      <a:srgbClr val="000000"/>
                    </a:solidFill>
                    <a:latin typeface="微软雅黑" pitchFamily="34" charset="0"/>
                    <a:ea typeface="微软雅黑" pitchFamily="34" charset="-122"/>
                    <a:cs typeface="微软雅黑" pitchFamily="34" charset="-120"/>
                  </a:rPr>
                  <a:t>（2）</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依据小概率值</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𝛼</m:t>
                    </m:r>
                    <m:r>
                      <a:rPr lang="en-US" altLang="zh-CN" sz="1400" b="0" i="0">
                        <a:solidFill>
                          <a:srgbClr val="000000"/>
                        </a:solidFill>
                        <a:latin typeface="Cambria Math" pitchFamily="34" charset="0"/>
                        <a:ea typeface="Cambria Math" pitchFamily="34" charset="-122"/>
                        <a:cs typeface="Cambria Math" pitchFamily="34" charset="-120"/>
                      </a:rPr>
                      <m:t>=0.01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的独立性检验，能否认为消费者购买预包装食品时是否关注配料表与性别有关？</a:t>
                </a:r>
                <a:endParaRPr lang="en-US" altLang="zh-CN" sz="1400" dirty="0"/>
              </a:p>
              <a:p>
                <a:pPr latinLnBrk="1">
                  <a:lnSpc>
                    <a:spcPts val="3200"/>
                  </a:lnSpc>
                </a:pPr>
                <a:r>
                  <a:rPr lang="en-US" altLang="zh-CN" sz="1400" b="0" i="0">
                    <a:solidFill>
                      <a:srgbClr val="000000"/>
                    </a:solidFill>
                    <a:latin typeface="微软雅黑" pitchFamily="34" charset="0"/>
                    <a:ea typeface="微软雅黑" pitchFamily="34" charset="-122"/>
                    <a:cs typeface="微软雅黑" pitchFamily="34" charset="-120"/>
                  </a:rPr>
                  <a:t>附</a:t>
                </a:r>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𝜒</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𝑎𝑑</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𝑏𝑐</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m:t>
                            </m:r>
                          </m:e>
                          <m:sup>
                            <m:r>
                              <a:rPr lang="en-US" altLang="zh-CN" sz="1400" b="0" i="0">
                                <a:solidFill>
                                  <a:srgbClr val="000000"/>
                                </a:solidFill>
                                <a:latin typeface="Cambria Math" pitchFamily="34" charset="0"/>
                                <a:ea typeface="Cambria Math" pitchFamily="34" charset="-122"/>
                                <a:cs typeface="Cambria Math" pitchFamily="34" charset="-120"/>
                              </a:rPr>
                              <m:t>2</m:t>
                            </m:r>
                          </m:sup>
                        </m:sSup>
                      </m:num>
                      <m:den>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𝑐</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𝑑</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𝑐</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𝑑</m:t>
                        </m:r>
                        <m:r>
                          <a:rPr lang="en-US" altLang="zh-CN" sz="1400" b="0" i="0">
                            <a:solidFill>
                              <a:srgbClr val="000000"/>
                            </a:solidFill>
                            <a:latin typeface="Cambria Math" pitchFamily="34" charset="0"/>
                            <a:ea typeface="Cambria Math" pitchFamily="34" charset="-122"/>
                            <a:cs typeface="Cambria Math" pitchFamily="34" charset="-120"/>
                          </a:rPr>
                          <m:t>)</m:t>
                        </m:r>
                      </m:den>
                    </m:f>
                  </m:oMath>
                </a14:m>
                <a:r>
                  <a:rPr lang="en-US" altLang="zh-CN" sz="1400" b="0" i="0" dirty="0">
                    <a:solidFill>
                      <a:srgbClr val="000000"/>
                    </a:solidFill>
                    <a:latin typeface="微软雅黑" pitchFamily="34" charset="0"/>
                    <a:ea typeface="微软雅黑" pitchFamily="34" charset="-122"/>
                    <a:cs typeface="微软雅黑" pitchFamily="34" charset="-120"/>
                  </a:rPr>
                  <a:t>，其中</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𝑏</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𝑐</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𝑑</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O_5_BD.4_1#043651c27?vop=1&amp;pid=b6d263056&amp;color=0,0,0&amp;bt=1&amp;bbb=1"/>
              <p:cNvSpPr>
                <a:spLocks noRot="1" noChangeAspect="1" noMove="1" noResize="1" noEditPoints="1" noAdjustHandles="1" noChangeArrowheads="1" noChangeShapeType="1" noTextEdit="1"/>
              </p:cNvSpPr>
              <p:nvPr/>
            </p:nvSpPr>
            <p:spPr>
              <a:xfrm>
                <a:off x="832104" y="1080000"/>
                <a:ext cx="10533888" cy="736600"/>
              </a:xfrm>
              <a:prstGeom prst="rect">
                <a:avLst/>
              </a:prstGeom>
              <a:blipFill>
                <a:blip r:embed="rId3"/>
                <a:stretch>
                  <a:fillRect l="-1042" b="-9091"/>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8" name="QO_5_BD.4_2#043651c27?colgroup=6,11,11,11,11&amp;vop=1&amp;pid=b6d263056&amp;color=0,0,0&amp;bbb=1"/>
              <p:cNvGraphicFramePr>
                <a:graphicFrameLocks noGrp="1"/>
              </p:cNvGraphicFramePr>
              <p:nvPr>
                <p:extLst>
                  <p:ext uri="{D42A27DB-BD31-4B8C-83A1-F6EECF244321}">
                    <p14:modId xmlns:p14="http://schemas.microsoft.com/office/powerpoint/2010/main" val="1775835407"/>
                  </p:ext>
                </p:extLst>
              </p:nvPr>
            </p:nvGraphicFramePr>
            <p:xfrm>
              <a:off x="832104" y="1932932"/>
              <a:ext cx="10533888" cy="634874"/>
            </p:xfrm>
            <a:graphic>
              <a:graphicData uri="http://schemas.openxmlformats.org/drawingml/2006/table">
                <a:tbl>
                  <a:tblPr/>
                  <a:tblGrid>
                    <a:gridCol w="1280160">
                      <a:extLst>
                        <a:ext uri="{9D8B030D-6E8A-4147-A177-3AD203B41FA5}">
                          <a16:colId xmlns:a16="http://schemas.microsoft.com/office/drawing/2014/main" val="20000"/>
                        </a:ext>
                      </a:extLst>
                    </a:gridCol>
                    <a:gridCol w="2313432">
                      <a:extLst>
                        <a:ext uri="{9D8B030D-6E8A-4147-A177-3AD203B41FA5}">
                          <a16:colId xmlns:a16="http://schemas.microsoft.com/office/drawing/2014/main" val="20001"/>
                        </a:ext>
                      </a:extLst>
                    </a:gridCol>
                    <a:gridCol w="2313432">
                      <a:extLst>
                        <a:ext uri="{9D8B030D-6E8A-4147-A177-3AD203B41FA5}">
                          <a16:colId xmlns:a16="http://schemas.microsoft.com/office/drawing/2014/main" val="20002"/>
                        </a:ext>
                      </a:extLst>
                    </a:gridCol>
                    <a:gridCol w="2313432">
                      <a:extLst>
                        <a:ext uri="{9D8B030D-6E8A-4147-A177-3AD203B41FA5}">
                          <a16:colId xmlns:a16="http://schemas.microsoft.com/office/drawing/2014/main" val="20003"/>
                        </a:ext>
                      </a:extLst>
                    </a:gridCol>
                    <a:gridCol w="2313432">
                      <a:extLst>
                        <a:ext uri="{9D8B030D-6E8A-4147-A177-3AD203B41FA5}">
                          <a16:colId xmlns:a16="http://schemas.microsoft.com/office/drawing/2014/main" val="20004"/>
                        </a:ext>
                      </a:extLst>
                    </a:gridCol>
                  </a:tblGrid>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𝛼</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100"/>
                            </a:lnSpc>
                          </a:pPr>
                          <a14:m>
                            <m:oMath xmlns:m="http://schemas.openxmlformats.org/officeDocument/2006/math">
                              <m:sSub>
                                <m:sSubPr>
                                  <m:ctrlPr>
                                    <a:rPr lang="en-US" altLang="zh-CN" sz="1400" b="0" i="1" spc="-100"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spc="-100">
                                      <a:solidFill>
                                        <a:srgbClr val="000000"/>
                                      </a:solidFill>
                                      <a:latin typeface="Cambria Math" pitchFamily="34" charset="0"/>
                                      <a:ea typeface="Cambria Math" pitchFamily="34" charset="-122"/>
                                      <a:cs typeface="Cambria Math" pitchFamily="34" charset="-120"/>
                                    </a:rPr>
                                    <m:t>𝑥</m:t>
                                  </m:r>
                                </m:e>
                                <m:sub>
                                  <m:r>
                                    <a:rPr lang="en-US" altLang="zh-CN" sz="1400" b="0" i="0" spc="-100">
                                      <a:solidFill>
                                        <a:srgbClr val="000000"/>
                                      </a:solidFill>
                                      <a:latin typeface="Cambria Math" pitchFamily="34" charset="0"/>
                                      <a:ea typeface="Cambria Math" pitchFamily="34" charset="-122"/>
                                      <a:cs typeface="Cambria Math" pitchFamily="34" charset="-120"/>
                                    </a:rPr>
                                    <m:t>𝛼</m:t>
                                  </m:r>
                                </m:sub>
                              </m:sSub>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8" name="QO_5_BD.4_2#043651c27?colgroup=6,11,11,11,11&amp;vop=1&amp;pid=b6d263056&amp;color=0,0,0&amp;bbb=1"/>
              <p:cNvGraphicFramePr>
                <a:graphicFrameLocks noGrp="1"/>
              </p:cNvGraphicFramePr>
              <p:nvPr>
                <p:extLst>
                  <p:ext uri="{D42A27DB-BD31-4B8C-83A1-F6EECF244321}">
                    <p14:modId xmlns:p14="http://schemas.microsoft.com/office/powerpoint/2010/main" val="1775835407"/>
                  </p:ext>
                </p:extLst>
              </p:nvPr>
            </p:nvGraphicFramePr>
            <p:xfrm>
              <a:off x="832104" y="1932932"/>
              <a:ext cx="10533888" cy="634874"/>
            </p:xfrm>
            <a:graphic>
              <a:graphicData uri="http://schemas.openxmlformats.org/drawingml/2006/table">
                <a:tbl>
                  <a:tblPr/>
                  <a:tblGrid>
                    <a:gridCol w="1280160">
                      <a:extLst>
                        <a:ext uri="{9D8B030D-6E8A-4147-A177-3AD203B41FA5}">
                          <a16:colId xmlns:a16="http://schemas.microsoft.com/office/drawing/2014/main" val="20000"/>
                        </a:ext>
                      </a:extLst>
                    </a:gridCol>
                    <a:gridCol w="2313432">
                      <a:extLst>
                        <a:ext uri="{9D8B030D-6E8A-4147-A177-3AD203B41FA5}">
                          <a16:colId xmlns:a16="http://schemas.microsoft.com/office/drawing/2014/main" val="20001"/>
                        </a:ext>
                      </a:extLst>
                    </a:gridCol>
                    <a:gridCol w="2313432">
                      <a:extLst>
                        <a:ext uri="{9D8B030D-6E8A-4147-A177-3AD203B41FA5}">
                          <a16:colId xmlns:a16="http://schemas.microsoft.com/office/drawing/2014/main" val="20002"/>
                        </a:ext>
                      </a:extLst>
                    </a:gridCol>
                    <a:gridCol w="2313432">
                      <a:extLst>
                        <a:ext uri="{9D8B030D-6E8A-4147-A177-3AD203B41FA5}">
                          <a16:colId xmlns:a16="http://schemas.microsoft.com/office/drawing/2014/main" val="20003"/>
                        </a:ext>
                      </a:extLst>
                    </a:gridCol>
                    <a:gridCol w="2313432">
                      <a:extLst>
                        <a:ext uri="{9D8B030D-6E8A-4147-A177-3AD203B41FA5}">
                          <a16:colId xmlns:a16="http://schemas.microsoft.com/office/drawing/2014/main" val="20004"/>
                        </a:ext>
                      </a:extLst>
                    </a:gridCol>
                  </a:tblGrid>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76" t="-1887" r="-724286" b="-11698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0.01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476" t="-103846" r="-724286" b="-1923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2.706</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3.841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5.024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6.635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O_5_AS.5_1#043651c27?vop=1&amp;pid=b6d263056&amp;color=0,0,0&amp;bbb=1"/>
              <p:cNvSpPr/>
              <p:nvPr/>
            </p:nvSpPr>
            <p:spPr>
              <a:xfrm>
                <a:off x="832104" y="2694932"/>
                <a:ext cx="10533888" cy="9705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零假设</a:t>
                </a:r>
                <a14:m>
                  <m:oMath xmlns:m="http://schemas.openxmlformats.org/officeDocument/2006/math">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𝐻</m:t>
                        </m:r>
                      </m:e>
                      <m:sub>
                        <m:r>
                          <a:rPr lang="en-US" altLang="zh-CN" sz="1400" b="0" i="0">
                            <a:solidFill>
                              <a:srgbClr val="000000"/>
                            </a:solidFill>
                            <a:latin typeface="Cambria Math" pitchFamily="34" charset="0"/>
                            <a:ea typeface="Cambria Math" pitchFamily="34" charset="-122"/>
                            <a:cs typeface="Cambria Math" pitchFamily="34" charset="-120"/>
                          </a:rPr>
                          <m:t>0</m:t>
                        </m:r>
                      </m:sub>
                    </m:sSub>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楷体" pitchFamily="34" charset="-122"/>
                    <a:cs typeface="微软雅黑" pitchFamily="34" charset="-120"/>
                  </a:rPr>
                  <a:t>消费者购买预包装食品时是否关注配料表与性别无关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1" i="0" dirty="0">
                    <a:solidFill>
                      <a:srgbClr val="000000"/>
                    </a:solidFill>
                    <a:latin typeface="微软雅黑" pitchFamily="34" charset="0"/>
                    <a:ea typeface="微软雅黑" pitchFamily="34" charset="-122"/>
                    <a:cs typeface="微软雅黑" pitchFamily="34" charset="-120"/>
                  </a:rPr>
                  <a:t>步骤1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提出零假设</a:t>
                </a:r>
                <a:endParaRPr lang="en-US" altLang="zh-CN" sz="1400" dirty="0"/>
              </a:p>
              <a:p>
                <a:pPr latinLnBrk="1">
                  <a:lnSpc>
                    <a:spcPts val="2900"/>
                  </a:lnSpc>
                </a:pPr>
                <a:r>
                  <a:rPr lang="en-US" altLang="zh-CN" sz="1400" b="0" i="0">
                    <a:solidFill>
                      <a:srgbClr val="000000"/>
                    </a:solidFill>
                    <a:latin typeface="微软雅黑" pitchFamily="34" charset="0"/>
                    <a:ea typeface="楷体" pitchFamily="34" charset="-122"/>
                    <a:cs typeface="微软雅黑" pitchFamily="34" charset="-120"/>
                  </a:rPr>
                  <a:t>由</a:t>
                </a:r>
                <a:r>
                  <a:rPr lang="en-US" altLang="zh-CN" sz="1400" b="0" i="0" dirty="0">
                    <a:solidFill>
                      <a:srgbClr val="000000"/>
                    </a:solidFill>
                    <a:latin typeface="微软雅黑" pitchFamily="34" charset="0"/>
                    <a:ea typeface="微软雅黑" pitchFamily="34" charset="-122"/>
                    <a:cs typeface="微软雅黑" pitchFamily="34" charset="-120"/>
                  </a:rPr>
                  <a:t>（1）</a:t>
                </a:r>
                <a:r>
                  <a:rPr lang="en-US" altLang="zh-CN" sz="1400" b="0" i="0" dirty="0">
                    <a:solidFill>
                      <a:srgbClr val="000000"/>
                    </a:solidFill>
                    <a:latin typeface="微软雅黑" pitchFamily="34" charset="0"/>
                    <a:ea typeface="楷体" pitchFamily="34" charset="-122"/>
                    <a:cs typeface="微软雅黑" pitchFamily="34" charset="-120"/>
                  </a:rPr>
                  <a:t>得</a:t>
                </a:r>
                <a14:m>
                  <m:oMath xmlns:m="http://schemas.openxmlformats.org/officeDocument/2006/math">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𝜒</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200×(50×70−30×50</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m:t>
                            </m:r>
                          </m:e>
                          <m:sup>
                            <m:r>
                              <a:rPr lang="en-US" altLang="zh-CN" sz="1400" b="0" i="0">
                                <a:solidFill>
                                  <a:srgbClr val="000000"/>
                                </a:solidFill>
                                <a:latin typeface="Cambria Math" pitchFamily="34" charset="0"/>
                                <a:ea typeface="Cambria Math" pitchFamily="34" charset="-122"/>
                                <a:cs typeface="Cambria Math" pitchFamily="34" charset="-120"/>
                              </a:rPr>
                              <m:t>2</m:t>
                            </m:r>
                          </m:sup>
                        </m:sSup>
                      </m:num>
                      <m:den>
                        <m:r>
                          <a:rPr lang="en-US" altLang="zh-CN" sz="1400" b="0" i="0">
                            <a:solidFill>
                              <a:srgbClr val="000000"/>
                            </a:solidFill>
                            <a:latin typeface="Cambria Math" pitchFamily="34" charset="0"/>
                            <a:ea typeface="Cambria Math" pitchFamily="34" charset="-122"/>
                            <a:cs typeface="Cambria Math" pitchFamily="34" charset="-120"/>
                          </a:rPr>
                          <m:t>80×120×100×100</m:t>
                        </m:r>
                      </m:den>
                    </m:f>
                    <m:r>
                      <a:rPr lang="en-US" altLang="zh-CN" sz="1400" b="0" i="0">
                        <a:solidFill>
                          <a:srgbClr val="000000"/>
                        </a:solidFill>
                        <a:latin typeface="Cambria Math" pitchFamily="34" charset="0"/>
                        <a:ea typeface="Cambria Math" pitchFamily="34" charset="-122"/>
                        <a:cs typeface="Cambria Math" pitchFamily="34" charset="-120"/>
                      </a:rPr>
                      <m:t>≈8.333&gt;6.635=</m:t>
                    </m:r>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0.01</m:t>
                        </m:r>
                      </m:sub>
                    </m:sSub>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1" i="0" dirty="0">
                    <a:solidFill>
                      <a:srgbClr val="000000"/>
                    </a:solidFill>
                    <a:latin typeface="微软雅黑" pitchFamily="34" charset="0"/>
                    <a:ea typeface="微软雅黑" pitchFamily="34" charset="-122"/>
                    <a:cs typeface="微软雅黑" pitchFamily="34" charset="-120"/>
                  </a:rPr>
                  <a:t>步骤</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2+3</m:t>
                    </m:r>
                  </m:oMath>
                </a14:m>
                <a:r>
                  <a:rPr lang="en-US" altLang="zh-CN" sz="1400" b="0" i="0" dirty="0">
                    <a:solidFill>
                      <a:srgbClr val="000000"/>
                    </a:solidFill>
                    <a:latin typeface="微软雅黑" pitchFamily="34" charset="0"/>
                    <a:ea typeface="楷体" pitchFamily="34" charset="-122"/>
                    <a:cs typeface="微软雅黑" pitchFamily="34" charset="-120"/>
                  </a:rPr>
                  <a:t>计算</a:t>
                </a:r>
                <a14:m>
                  <m:oMath xmlns:m="http://schemas.openxmlformats.org/officeDocument/2006/math">
                    <m:sSup>
                      <m:sSupPr>
                        <m:ctrlPr>
                          <a:rPr lang="en-US" altLang="zh-CN" sz="1400" b="0" i="1" dirty="0">
                            <a:solidFill>
                              <a:srgbClr val="000000"/>
                            </a:solidFill>
                            <a:latin typeface="Cambria Math" panose="02040503050406030204" pitchFamily="18" charset="0"/>
                            <a:ea typeface="楷体" pitchFamily="34" charset="-122"/>
                            <a:cs typeface="楷体"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𝜒</m:t>
                        </m:r>
                      </m:e>
                      <m:sup>
                        <m:r>
                          <a:rPr lang="en-US" altLang="zh-CN" sz="1400" b="0" i="0">
                            <a:solidFill>
                              <a:srgbClr val="000000"/>
                            </a:solidFill>
                            <a:latin typeface="Cambria Math" pitchFamily="34" charset="0"/>
                            <a:ea typeface="Cambria Math" pitchFamily="34" charset="-122"/>
                            <a:cs typeface="Cambria Math" pitchFamily="34" charset="-120"/>
                          </a:rPr>
                          <m:t>2</m:t>
                        </m:r>
                      </m:sup>
                    </m:sSup>
                  </m:oMath>
                </a14:m>
                <a:r>
                  <a:rPr lang="en-US" altLang="zh-CN" sz="100" b="0" i="0" kern="0" spc="-99900" dirty="0">
                    <a:solidFill>
                      <a:srgbClr val="FFFFFF"/>
                    </a:solidFill>
                    <a:latin typeface="微软雅黑" pitchFamily="34" charset="0"/>
                    <a:ea typeface="楷体"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的值并与临界值比较</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根据小概率值</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𝛼</m:t>
                    </m:r>
                    <m:r>
                      <a:rPr lang="en-US" altLang="zh-CN" sz="1400" b="0" i="0">
                        <a:solidFill>
                          <a:srgbClr val="000000"/>
                        </a:solidFill>
                        <a:latin typeface="Cambria Math" pitchFamily="34" charset="0"/>
                        <a:ea typeface="Cambria Math" pitchFamily="34" charset="-122"/>
                        <a:cs typeface="Cambria Math" pitchFamily="34" charset="-120"/>
                      </a:rPr>
                      <m:t>=0.01</m:t>
                    </m:r>
                  </m:oMath>
                </a14:m>
                <a:r>
                  <a:rPr lang="en-US" altLang="zh-CN" sz="1400" b="0" i="0" dirty="0">
                    <a:solidFill>
                      <a:srgbClr val="000000"/>
                    </a:solidFill>
                    <a:latin typeface="微软雅黑" pitchFamily="34" charset="0"/>
                    <a:ea typeface="楷体" pitchFamily="34" charset="-122"/>
                    <a:cs typeface="微软雅黑" pitchFamily="34" charset="-120"/>
                  </a:rPr>
                  <a:t>的独立性检验</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推断</a:t>
                </a:r>
                <a14:m>
                  <m:oMath xmlns:m="http://schemas.openxmlformats.org/officeDocument/2006/math">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𝐻</m:t>
                        </m:r>
                      </m:e>
                      <m:sub>
                        <m:r>
                          <a:rPr lang="en-US" altLang="zh-CN" sz="1400" b="0" i="0">
                            <a:solidFill>
                              <a:srgbClr val="000000"/>
                            </a:solidFill>
                            <a:latin typeface="Cambria Math" pitchFamily="34" charset="0"/>
                            <a:ea typeface="Cambria Math" pitchFamily="34" charset="-122"/>
                            <a:cs typeface="Cambria Math" pitchFamily="34" charset="-120"/>
                          </a:rPr>
                          <m:t>0</m:t>
                        </m:r>
                      </m:sub>
                    </m:sSub>
                  </m:oMath>
                </a14:m>
                <a:r>
                  <a:rPr lang="en-US" altLang="zh-CN" sz="1400" b="0" i="0" dirty="0">
                    <a:solidFill>
                      <a:srgbClr val="000000"/>
                    </a:solidFill>
                    <a:latin typeface="微软雅黑" pitchFamily="34" charset="0"/>
                    <a:ea typeface="楷体" pitchFamily="34" charset="-122"/>
                    <a:cs typeface="微软雅黑" pitchFamily="34" charset="-120"/>
                  </a:rPr>
                  <a:t>不成立</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即认为消费者购买预包装食品时是否关注配料表与性别有关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1" i="0" dirty="0">
                    <a:solidFill>
                      <a:srgbClr val="000000"/>
                    </a:solidFill>
                    <a:latin typeface="微软雅黑" pitchFamily="34" charset="0"/>
                    <a:ea typeface="微软雅黑" pitchFamily="34" charset="-122"/>
                    <a:cs typeface="微软雅黑" pitchFamily="34" charset="-120"/>
                  </a:rPr>
                  <a:t>步骤4</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得出结论</a:t>
                </a:r>
                <a:endParaRPr lang="en-US" altLang="zh-CN" sz="1400" dirty="0"/>
              </a:p>
            </p:txBody>
          </p:sp>
        </mc:Choice>
        <mc:Fallback>
          <p:sp>
            <p:nvSpPr>
              <p:cNvPr id="4" name="QO_5_AS.5_1#043651c27?vop=1&amp;pid=b6d263056&amp;color=0,0,0&amp;bbb=1"/>
              <p:cNvSpPr>
                <a:spLocks noRot="1" noChangeAspect="1" noMove="1" noResize="1" noEditPoints="1" noAdjustHandles="1" noChangeArrowheads="1" noChangeShapeType="1" noTextEdit="1"/>
              </p:cNvSpPr>
              <p:nvPr/>
            </p:nvSpPr>
            <p:spPr>
              <a:xfrm>
                <a:off x="832104" y="2694932"/>
                <a:ext cx="10533888" cy="970598"/>
              </a:xfrm>
              <a:prstGeom prst="rect">
                <a:avLst/>
              </a:prstGeom>
              <a:blipFill>
                <a:blip r:embed="rId5"/>
                <a:stretch>
                  <a:fillRect l="-1042" b="-11321"/>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 calcmode="lin" valueType="num">
                                      <p:cBhvr additive="base">
                                        <p:cTn id="7" dur="500" fill="hold"/>
                                        <p:tgtEl>
                                          <p:spTgt spid="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anim calcmode="lin" valueType="num">
                                      <p:cBhvr additive="base">
                                        <p:cTn id="1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229</Words>
  <Application>Microsoft Office PowerPoint</Application>
  <PresentationFormat>宽屏</PresentationFormat>
  <Paragraphs>55</Paragraphs>
  <Slides>7</Slides>
  <Notes>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7</vt:i4>
      </vt:variant>
    </vt:vector>
  </HeadingPairs>
  <TitlesOfParts>
    <vt:vector size="13"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2025-10-20T02:41:25Z</dcterms:created>
  <dcterms:modified xsi:type="dcterms:W3CDTF">2025-10-20T02:52:26Z</dcterms:modified>
  <cp:category/>
  <cp:contentStatus/>
</cp:coreProperties>
</file>